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sldIdLst>
    <p:sldId id="256" r:id="rId2"/>
    <p:sldId id="336" r:id="rId3"/>
    <p:sldId id="337" r:id="rId4"/>
    <p:sldId id="339" r:id="rId5"/>
    <p:sldId id="340" r:id="rId6"/>
    <p:sldId id="341" r:id="rId7"/>
    <p:sldId id="271" r:id="rId8"/>
    <p:sldId id="270" r:id="rId9"/>
    <p:sldId id="274" r:id="rId10"/>
    <p:sldId id="257" r:id="rId11"/>
    <p:sldId id="259" r:id="rId12"/>
    <p:sldId id="262" r:id="rId13"/>
    <p:sldId id="258" r:id="rId14"/>
    <p:sldId id="260" r:id="rId15"/>
    <p:sldId id="263" r:id="rId16"/>
    <p:sldId id="268" r:id="rId17"/>
    <p:sldId id="288" r:id="rId18"/>
    <p:sldId id="265" r:id="rId19"/>
    <p:sldId id="314" r:id="rId20"/>
    <p:sldId id="289" r:id="rId21"/>
    <p:sldId id="266" r:id="rId22"/>
    <p:sldId id="267" r:id="rId23"/>
    <p:sldId id="290" r:id="rId24"/>
    <p:sldId id="277" r:id="rId25"/>
    <p:sldId id="291" r:id="rId26"/>
    <p:sldId id="292" r:id="rId27"/>
    <p:sldId id="293" r:id="rId28"/>
    <p:sldId id="261" r:id="rId29"/>
    <p:sldId id="278" r:id="rId30"/>
    <p:sldId id="279" r:id="rId31"/>
    <p:sldId id="280" r:id="rId32"/>
    <p:sldId id="281" r:id="rId33"/>
    <p:sldId id="284" r:id="rId34"/>
    <p:sldId id="285" r:id="rId35"/>
    <p:sldId id="286" r:id="rId36"/>
    <p:sldId id="287" r:id="rId37"/>
    <p:sldId id="295" r:id="rId38"/>
    <p:sldId id="296" r:id="rId39"/>
    <p:sldId id="283" r:id="rId40"/>
    <p:sldId id="294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5" r:id="rId59"/>
    <p:sldId id="316" r:id="rId60"/>
    <p:sldId id="319" r:id="rId61"/>
    <p:sldId id="321" r:id="rId62"/>
    <p:sldId id="317" r:id="rId63"/>
    <p:sldId id="320" r:id="rId64"/>
    <p:sldId id="322" r:id="rId65"/>
    <p:sldId id="323" r:id="rId66"/>
    <p:sldId id="327" r:id="rId67"/>
    <p:sldId id="342" r:id="rId68"/>
    <p:sldId id="343" r:id="rId69"/>
    <p:sldId id="328" r:id="rId70"/>
    <p:sldId id="355" r:id="rId71"/>
    <p:sldId id="329" r:id="rId72"/>
    <p:sldId id="330" r:id="rId73"/>
    <p:sldId id="331" r:id="rId74"/>
    <p:sldId id="332" r:id="rId75"/>
    <p:sldId id="333" r:id="rId76"/>
    <p:sldId id="324" r:id="rId77"/>
    <p:sldId id="334" r:id="rId78"/>
    <p:sldId id="335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77534-489F-4414-A117-8586DFB4E1B4}" type="datetimeFigureOut">
              <a:rPr lang="en-IN" smtClean="0"/>
              <a:pPr/>
              <a:t>16-01-2020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4731B-DA0F-4ADD-A4CF-52AF3B6CF39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9269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ECG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42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Electrocardiogram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ECG is the recording (gram) of the electrical activity (electro) generated by the cells of the heart (cardio) that reaches the body surface.</a:t>
            </a:r>
          </a:p>
          <a:p>
            <a:r>
              <a:rPr lang="en-US" dirty="0" smtClean="0"/>
              <a:t>Electrical activity </a:t>
            </a:r>
            <a:r>
              <a:rPr lang="en-US" dirty="0" smtClean="0">
                <a:sym typeface="Wingdings" pitchFamily="2" charset="2"/>
              </a:rPr>
              <a:t> cardiac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3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electrocardiograph is a sophisticated galvanometer – detects and records changes in electromagnetic potential</a:t>
            </a:r>
          </a:p>
          <a:p>
            <a:r>
              <a:rPr lang="en-US" dirty="0" smtClean="0"/>
              <a:t>Has a positive pole and a negative pole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953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37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Electrocardiographic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into small and large squares</a:t>
            </a:r>
          </a:p>
          <a:p>
            <a:r>
              <a:rPr lang="en-US" dirty="0" smtClean="0"/>
              <a:t>1 small square = 1mm</a:t>
            </a:r>
          </a:p>
          <a:p>
            <a:r>
              <a:rPr lang="en-US" dirty="0" smtClean="0"/>
              <a:t>1 large square = 5 mm</a:t>
            </a:r>
          </a:p>
          <a:p>
            <a:r>
              <a:rPr lang="en-US" dirty="0" smtClean="0"/>
              <a:t>Paper speed – 25 mm/s</a:t>
            </a:r>
          </a:p>
          <a:p>
            <a:r>
              <a:rPr lang="en-US" dirty="0" smtClean="0"/>
              <a:t>5 large squares – 1 s</a:t>
            </a:r>
          </a:p>
          <a:p>
            <a:r>
              <a:rPr lang="en-US" dirty="0" smtClean="0"/>
              <a:t>1 large square – 0.20 s</a:t>
            </a:r>
          </a:p>
          <a:p>
            <a:r>
              <a:rPr lang="en-US" dirty="0" smtClean="0"/>
              <a:t>1 small square – 0.04 s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38671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07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AN ECG ACTUALLY MEASURE?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</a:t>
            </a:r>
            <a:r>
              <a:rPr lang="en-US" dirty="0" smtClean="0">
                <a:sym typeface="Wingdings" pitchFamily="2" charset="2"/>
              </a:rPr>
              <a:t> vertical axis</a:t>
            </a:r>
          </a:p>
          <a:p>
            <a:r>
              <a:rPr lang="en-US" dirty="0" smtClean="0">
                <a:sym typeface="Wingdings" pitchFamily="2" charset="2"/>
              </a:rPr>
              <a:t>Time  horizontal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64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electrical field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heart is situated in the </a:t>
            </a:r>
            <a:r>
              <a:rPr lang="en-US" dirty="0" err="1" smtClean="0"/>
              <a:t>centre</a:t>
            </a:r>
            <a:r>
              <a:rPr lang="en-US" dirty="0" smtClean="0"/>
              <a:t> of the electrical field which it generates</a:t>
            </a:r>
          </a:p>
          <a:p>
            <a:r>
              <a:rPr lang="en-US" dirty="0" smtClean="0"/>
              <a:t>The intensity of this electrical field diminishes algebraically with the distance from its </a:t>
            </a:r>
            <a:r>
              <a:rPr lang="en-US" dirty="0" err="1" smtClean="0"/>
              <a:t>centre</a:t>
            </a:r>
            <a:endParaRPr lang="en-US" dirty="0" smtClean="0"/>
          </a:p>
          <a:p>
            <a:r>
              <a:rPr lang="en-US" dirty="0" smtClean="0"/>
              <a:t>Distances &gt;15 cm decrement in intensity of electrical field is hardly noticeable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1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conventional ECG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1. Frontal plane leads : standard leads I, II and III and leads AVR, AVL and AVF</a:t>
            </a:r>
          </a:p>
          <a:p>
            <a:r>
              <a:rPr lang="en-US" dirty="0" smtClean="0"/>
              <a:t>2. Horizontal plane leads : precordial leads V1 to V6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66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9622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29554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Standard limb leads: </a:t>
            </a:r>
            <a:r>
              <a:rPr lang="en-US" dirty="0"/>
              <a:t>I, II and III</a:t>
            </a:r>
          </a:p>
          <a:p>
            <a:r>
              <a:rPr lang="en-US" dirty="0"/>
              <a:t>The electrode placement is referred to as</a:t>
            </a:r>
            <a:r>
              <a:rPr lang="en-US" i="1" dirty="0"/>
              <a:t> Einthoven’s </a:t>
            </a:r>
            <a:r>
              <a:rPr lang="en-US" dirty="0"/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xmlns="" val="16251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3886199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20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Unipolar limb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Augmented limb leads are unipolar leads and include </a:t>
            </a:r>
            <a:r>
              <a:rPr lang="en-US" dirty="0" err="1"/>
              <a:t>aV</a:t>
            </a:r>
            <a:r>
              <a:rPr lang="en-US" baseline="-25000" dirty="0" err="1"/>
              <a:t>R</a:t>
            </a:r>
            <a:r>
              <a:rPr lang="en-US" dirty="0"/>
              <a:t>, </a:t>
            </a:r>
            <a:r>
              <a:rPr lang="en-US" dirty="0" err="1"/>
              <a:t>aV</a:t>
            </a:r>
            <a:r>
              <a:rPr lang="en-US" baseline="-25000" dirty="0" err="1"/>
              <a:t>L</a:t>
            </a:r>
            <a:r>
              <a:rPr lang="en-US" dirty="0"/>
              <a:t> and </a:t>
            </a:r>
            <a:r>
              <a:rPr lang="en-US" dirty="0" err="1"/>
              <a:t>aV</a:t>
            </a:r>
            <a:r>
              <a:rPr lang="en-US" baseline="-25000" dirty="0" err="1"/>
              <a:t>F</a:t>
            </a:r>
            <a:r>
              <a:rPr lang="en-US" baseline="-25000" dirty="0"/>
              <a:t>.</a:t>
            </a:r>
          </a:p>
          <a:p>
            <a:r>
              <a:rPr lang="en-US" dirty="0"/>
              <a:t>The letter ‘a’ stands for ‘augmented’ and letters R, L, and F stand for positive electrode position of the lead.</a:t>
            </a:r>
          </a:p>
          <a:p>
            <a:r>
              <a:rPr lang="en-US" dirty="0"/>
              <a:t>They measure electrical activity between one limb and a single electrode.</a:t>
            </a:r>
          </a:p>
          <a:p>
            <a:r>
              <a:rPr lang="en-US" dirty="0"/>
              <a:t>While </a:t>
            </a:r>
            <a:r>
              <a:rPr lang="en-US" dirty="0" err="1"/>
              <a:t>aV</a:t>
            </a:r>
            <a:r>
              <a:rPr lang="en-US" baseline="-25000" dirty="0" err="1"/>
              <a:t>R</a:t>
            </a:r>
            <a:r>
              <a:rPr lang="en-US" baseline="-25000" dirty="0"/>
              <a:t> </a:t>
            </a:r>
            <a:r>
              <a:rPr lang="en-US" dirty="0"/>
              <a:t>provides no specific view,  </a:t>
            </a:r>
            <a:r>
              <a:rPr lang="en-US" dirty="0" err="1"/>
              <a:t>aV</a:t>
            </a:r>
            <a:r>
              <a:rPr lang="en-US" baseline="-25000" dirty="0" err="1"/>
              <a:t>L</a:t>
            </a:r>
            <a:r>
              <a:rPr lang="en-US" dirty="0"/>
              <a:t> and </a:t>
            </a:r>
            <a:r>
              <a:rPr lang="en-US" dirty="0" err="1"/>
              <a:t>aV</a:t>
            </a:r>
            <a:r>
              <a:rPr lang="en-US" baseline="-25000" dirty="0" err="1"/>
              <a:t>F</a:t>
            </a:r>
            <a:r>
              <a:rPr lang="en-US" dirty="0"/>
              <a:t> show electrical activity from  lateral and inferior wall of the heart, respectively.</a:t>
            </a:r>
          </a:p>
          <a:p>
            <a:r>
              <a:rPr lang="en-US" dirty="0" err="1"/>
              <a:t>aV</a:t>
            </a:r>
            <a:r>
              <a:rPr lang="en-US" baseline="-25000" dirty="0" err="1"/>
              <a:t>R</a:t>
            </a:r>
            <a:r>
              <a:rPr lang="en-US" baseline="-25000" dirty="0"/>
              <a:t>  </a:t>
            </a:r>
            <a:r>
              <a:rPr lang="en-US" dirty="0"/>
              <a:t>produces negative deflection and </a:t>
            </a:r>
            <a:r>
              <a:rPr lang="en-US" dirty="0" err="1"/>
              <a:t>aV</a:t>
            </a:r>
            <a:r>
              <a:rPr lang="en-US" baseline="-25000" dirty="0" err="1"/>
              <a:t>L</a:t>
            </a:r>
            <a:r>
              <a:rPr lang="en-US" dirty="0"/>
              <a:t> and </a:t>
            </a:r>
            <a:r>
              <a:rPr lang="en-US" dirty="0" err="1"/>
              <a:t>aV</a:t>
            </a:r>
            <a:r>
              <a:rPr lang="en-US" baseline="-25000" dirty="0" err="1"/>
              <a:t>F</a:t>
            </a:r>
            <a:r>
              <a:rPr lang="en-US" baseline="-25000" dirty="0"/>
              <a:t>  </a:t>
            </a:r>
            <a:r>
              <a:rPr lang="en-US" dirty="0"/>
              <a:t>produce positive deflections.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77984"/>
            <a:ext cx="372428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683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419600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197" y="228600"/>
            <a:ext cx="3810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93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1842- </a:t>
            </a:r>
            <a:r>
              <a:rPr lang="en-US" sz="2400" dirty="0" err="1"/>
              <a:t>Matteucci</a:t>
            </a:r>
            <a:r>
              <a:rPr lang="en-US" sz="2400" dirty="0"/>
              <a:t> -</a:t>
            </a:r>
            <a:r>
              <a:rPr lang="en-US" sz="2400" dirty="0" smtClean="0"/>
              <a:t> </a:t>
            </a:r>
            <a:r>
              <a:rPr lang="en-US" sz="2400" dirty="0"/>
              <a:t>electrical activity from the heart of a frog</a:t>
            </a:r>
            <a:endParaRPr lang="en-IN" sz="2400" dirty="0"/>
          </a:p>
          <a:p>
            <a:r>
              <a:rPr lang="en-IN" dirty="0" smtClean="0"/>
              <a:t>1887 - </a:t>
            </a:r>
            <a:r>
              <a:rPr lang="en-US" sz="2400" dirty="0"/>
              <a:t>Waller </a:t>
            </a:r>
            <a:r>
              <a:rPr lang="en-US" sz="2400" dirty="0" smtClean="0"/>
              <a:t>- </a:t>
            </a:r>
            <a:r>
              <a:rPr lang="en-US" sz="2400" dirty="0"/>
              <a:t>first electrical activity from human heart</a:t>
            </a:r>
            <a:endParaRPr lang="en-IN" sz="2400" dirty="0"/>
          </a:p>
          <a:p>
            <a:r>
              <a:rPr lang="en-IN" dirty="0" smtClean="0"/>
              <a:t>1893 - </a:t>
            </a:r>
            <a:r>
              <a:rPr lang="en-US" sz="2400" dirty="0"/>
              <a:t>Einthoven first used the term </a:t>
            </a:r>
            <a:r>
              <a:rPr lang="en-US" sz="2400" dirty="0" smtClean="0"/>
              <a:t>EKG ELEKTROKARDIOGRAMME</a:t>
            </a:r>
            <a:endParaRPr lang="en-IN" sz="2400" dirty="0"/>
          </a:p>
          <a:p>
            <a:r>
              <a:rPr lang="en-IN" dirty="0" smtClean="0"/>
              <a:t>1901 - </a:t>
            </a:r>
            <a:r>
              <a:rPr lang="en-US" sz="2400" dirty="0"/>
              <a:t>Einthoven built string galvanometer-based </a:t>
            </a:r>
            <a:r>
              <a:rPr lang="en-US" sz="2400" b="1" dirty="0"/>
              <a:t>3-lead EKG machine</a:t>
            </a:r>
            <a:endParaRPr lang="en-IN" sz="2400" b="1" dirty="0"/>
          </a:p>
          <a:p>
            <a:r>
              <a:rPr lang="en-IN" dirty="0" smtClean="0"/>
              <a:t>1924 - </a:t>
            </a:r>
            <a:r>
              <a:rPr lang="en-US" sz="2400" dirty="0"/>
              <a:t>Einthoven won Nobel Prize</a:t>
            </a:r>
            <a:endParaRPr lang="en-IN" sz="2400" dirty="0"/>
          </a:p>
          <a:p>
            <a:r>
              <a:rPr lang="en-IN" dirty="0" smtClean="0"/>
              <a:t>1934-38 - </a:t>
            </a:r>
            <a:r>
              <a:rPr lang="en-US" sz="2400" dirty="0"/>
              <a:t>Wilson invented the central terminal. </a:t>
            </a:r>
            <a:r>
              <a:rPr lang="en-US" sz="2400" b="1" dirty="0"/>
              <a:t>Precordial leads were born</a:t>
            </a:r>
            <a:r>
              <a:rPr lang="en-US" sz="2400" dirty="0"/>
              <a:t>.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260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7338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191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56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plane leads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257799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0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43150" y="2524125"/>
            <a:ext cx="384810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00808"/>
            <a:ext cx="1533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192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362200"/>
            <a:ext cx="48577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4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771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97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Standard sites unavailable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Because of patient pathology – amputation, burns or bandages</a:t>
            </a:r>
          </a:p>
          <a:p>
            <a:r>
              <a:rPr lang="en-IN" dirty="0" smtClean="0"/>
              <a:t>The electrodes should be positioned as closely as possible to the standard sites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890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Specific cardiac abnormalities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the presence of tachycardia alternative lead placement may produce a lead that reveals atrial activity</a:t>
            </a:r>
          </a:p>
          <a:p>
            <a:r>
              <a:rPr lang="en-IN" dirty="0" smtClean="0"/>
              <a:t>A. moving positive V1 electrode one ICS above its </a:t>
            </a:r>
            <a:r>
              <a:rPr lang="en-IN" dirty="0"/>
              <a:t>s</a:t>
            </a:r>
            <a:r>
              <a:rPr lang="en-IN" dirty="0" smtClean="0"/>
              <a:t>tandard site</a:t>
            </a:r>
          </a:p>
          <a:p>
            <a:r>
              <a:rPr lang="en-IN" dirty="0" smtClean="0"/>
              <a:t>B. using this site for the positive V1 electrode and the xiphoid process of the sternum for the negative V1 electrode</a:t>
            </a:r>
          </a:p>
          <a:p>
            <a:r>
              <a:rPr lang="en-IN" dirty="0" smtClean="0"/>
              <a:t>C. using a </a:t>
            </a:r>
            <a:r>
              <a:rPr lang="en-IN" dirty="0" err="1" smtClean="0"/>
              <a:t>transesophageal</a:t>
            </a:r>
            <a:r>
              <a:rPr lang="en-IN" dirty="0" smtClean="0"/>
              <a:t> site for the positive v1 electrode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054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</a:t>
            </a:r>
            <a:r>
              <a:rPr lang="en-IN" dirty="0" err="1" smtClean="0"/>
              <a:t>dextrocardia</a:t>
            </a:r>
            <a:r>
              <a:rPr lang="en-IN" dirty="0" smtClean="0"/>
              <a:t> the right and left arm electrodes should be reversed and the precordial leads should be recorded from rightward oriented positive electrodes</a:t>
            </a:r>
          </a:p>
          <a:p>
            <a:endParaRPr lang="en-IN" dirty="0"/>
          </a:p>
          <a:p>
            <a:r>
              <a:rPr lang="en-IN" dirty="0" smtClean="0"/>
              <a:t>RV hypertrophy and infarction best detected by in V3R or V4R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627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basic action of electrocardiograph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Sequential depolarization of cardiac muscle tissue causes a depolarization front which results in an electrical current</a:t>
            </a:r>
          </a:p>
          <a:p>
            <a:r>
              <a:rPr lang="en-US" sz="2400" dirty="0" smtClean="0"/>
              <a:t>Electrocardiographic current forms an electromagnetic force or vector which can be detected and recorded by the electrocardiograph</a:t>
            </a:r>
            <a:endParaRPr lang="en-US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96586"/>
            <a:ext cx="3810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43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63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1942 - </a:t>
            </a:r>
            <a:r>
              <a:rPr lang="en-US" sz="2400" dirty="0"/>
              <a:t>Goldberg used the central terminal with augmentation. </a:t>
            </a:r>
            <a:r>
              <a:rPr lang="en-US" sz="2400" b="1" dirty="0"/>
              <a:t>Augmented unipolar leads were born.</a:t>
            </a:r>
            <a:endParaRPr lang="en-IN" sz="2400" b="1" dirty="0"/>
          </a:p>
          <a:p>
            <a:r>
              <a:rPr lang="en-IN" dirty="0" smtClean="0"/>
              <a:t>1954 - </a:t>
            </a:r>
            <a:r>
              <a:rPr lang="en-US" sz="2400" dirty="0"/>
              <a:t>AHA standardized 12-lead as we know it now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156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95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39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2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Modes of atrial and ventricular activation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Atrial chamber – thin walled and not equipped with specialized conduction system of the ventricles</a:t>
            </a:r>
          </a:p>
          <a:p>
            <a:r>
              <a:rPr lang="en-IN" dirty="0" smtClean="0"/>
              <a:t>Activation occurs longitudinally and by contiguity</a:t>
            </a:r>
            <a:endParaRPr lang="en-IN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38100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61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Activation of ventricles – effected through the specialized and highly efficient conduction system</a:t>
            </a:r>
          </a:p>
          <a:p>
            <a:r>
              <a:rPr lang="en-IN" dirty="0" smtClean="0"/>
              <a:t>The muscle is activated from </a:t>
            </a:r>
            <a:r>
              <a:rPr lang="en-IN" dirty="0" err="1" smtClean="0"/>
              <a:t>endocardial</a:t>
            </a:r>
            <a:r>
              <a:rPr lang="en-IN" dirty="0" smtClean="0"/>
              <a:t> to </a:t>
            </a:r>
            <a:r>
              <a:rPr lang="en-IN" dirty="0" err="1" smtClean="0"/>
              <a:t>epicardial</a:t>
            </a:r>
            <a:r>
              <a:rPr lang="en-IN" dirty="0" smtClean="0"/>
              <a:t> surface</a:t>
            </a:r>
          </a:p>
          <a:p>
            <a:r>
              <a:rPr lang="en-IN" dirty="0" smtClean="0"/>
              <a:t>Excitation occurs transversely and the whole chamber activated near synchronously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289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With longitudinal form of atrial activation – proximal parts are activated before the distal parts</a:t>
            </a:r>
          </a:p>
          <a:p>
            <a:r>
              <a:rPr lang="en-IN" dirty="0" smtClean="0"/>
              <a:t>Sequential and longitudinal form </a:t>
            </a:r>
            <a:r>
              <a:rPr lang="en-IN" dirty="0" err="1" smtClean="0"/>
              <a:t>favors</a:t>
            </a:r>
            <a:r>
              <a:rPr lang="en-IN" dirty="0" smtClean="0"/>
              <a:t> potential out of phase </a:t>
            </a:r>
          </a:p>
          <a:p>
            <a:r>
              <a:rPr lang="en-IN" dirty="0" smtClean="0"/>
              <a:t>Easy to potentially induce atrial fibrillation.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4217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Transverse form of ventricular activation </a:t>
            </a:r>
            <a:r>
              <a:rPr lang="en-IN" dirty="0" smtClean="0"/>
              <a:t> </a:t>
            </a:r>
            <a:r>
              <a:rPr lang="en-IN" dirty="0" err="1" smtClean="0"/>
              <a:t>favors</a:t>
            </a:r>
            <a:r>
              <a:rPr lang="en-IN" dirty="0" smtClean="0"/>
              <a:t> a synchronous or near-synchronous state</a:t>
            </a:r>
          </a:p>
          <a:p>
            <a:r>
              <a:rPr lang="en-IN" dirty="0" smtClean="0"/>
              <a:t>Any regional section of the ventricular wall will be in a state of excitation or state of refractoriness</a:t>
            </a:r>
          </a:p>
          <a:p>
            <a:r>
              <a:rPr lang="en-IN" dirty="0" smtClean="0"/>
              <a:t>In-phase state – one of the factors which militates against development of ventricular fibrillation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85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Waveforms </a:t>
            </a:r>
            <a:endParaRPr lang="en-IN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05" t="2833" r="4028" b="3255"/>
          <a:stretch>
            <a:fillRect/>
          </a:stretch>
        </p:blipFill>
        <p:spPr bwMode="auto">
          <a:xfrm>
            <a:off x="1530907" y="1840254"/>
            <a:ext cx="5472585" cy="4320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63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843901"/>
              </p:ext>
            </p:extLst>
          </p:nvPr>
        </p:nvGraphicFramePr>
        <p:xfrm>
          <a:off x="457200" y="1600200"/>
          <a:ext cx="76200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5486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Deflection</a:t>
                      </a:r>
                      <a:endParaRPr lang="en-IN" b="1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What it represents</a:t>
                      </a:r>
                      <a:endParaRPr lang="en-IN" b="1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 wave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Atrial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depolarisation</a:t>
                      </a:r>
                      <a:endParaRPr lang="en-IN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 interval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Time delay</a:t>
                      </a:r>
                      <a:r>
                        <a:rPr lang="en-US" b="0" baseline="0" dirty="0" smtClean="0"/>
                        <a:t> between </a:t>
                      </a:r>
                      <a:r>
                        <a:rPr lang="en-US" b="0" baseline="0" dirty="0" err="1" smtClean="0"/>
                        <a:t>atrial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depolarisation</a:t>
                      </a:r>
                      <a:r>
                        <a:rPr lang="en-US" b="0" baseline="0" dirty="0" smtClean="0"/>
                        <a:t> and ventricular activation</a:t>
                      </a:r>
                      <a:endParaRPr lang="en-IN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QRS complex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Ventricular </a:t>
                      </a:r>
                      <a:r>
                        <a:rPr lang="en-US" b="0" dirty="0" err="1" smtClean="0"/>
                        <a:t>depolarisation</a:t>
                      </a:r>
                      <a:endParaRPr lang="en-IN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 segment</a:t>
                      </a:r>
                      <a:r>
                        <a:rPr lang="en-US" b="1" baseline="0" dirty="0" smtClean="0"/>
                        <a:t> (</a:t>
                      </a:r>
                      <a:r>
                        <a:rPr lang="en-US" b="1" baseline="0" dirty="0" err="1" smtClean="0"/>
                        <a:t>isoelectric</a:t>
                      </a:r>
                      <a:r>
                        <a:rPr lang="en-US" b="1" baseline="0" dirty="0" smtClean="0"/>
                        <a:t>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Electrical plateau of ventricular activation</a:t>
                      </a:r>
                      <a:endParaRPr lang="en-IN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 wave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Ventricular </a:t>
                      </a:r>
                      <a:r>
                        <a:rPr lang="en-US" b="0" dirty="0" err="1" smtClean="0"/>
                        <a:t>repolarisation</a:t>
                      </a:r>
                      <a:endParaRPr lang="en-IN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QT interval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Total time for ventricular </a:t>
                      </a:r>
                      <a:r>
                        <a:rPr lang="en-US" b="0" dirty="0" err="1" smtClean="0"/>
                        <a:t>depolarisation</a:t>
                      </a:r>
                      <a:r>
                        <a:rPr lang="en-US" b="0" dirty="0" smtClean="0"/>
                        <a:t> and </a:t>
                      </a:r>
                      <a:r>
                        <a:rPr lang="en-US" b="0" dirty="0" err="1" smtClean="0"/>
                        <a:t>repolarisation</a:t>
                      </a:r>
                      <a:endParaRPr lang="en-IN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 wave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Possibly </a:t>
                      </a:r>
                      <a:r>
                        <a:rPr lang="en-US" b="0" dirty="0" err="1" smtClean="0"/>
                        <a:t>septal</a:t>
                      </a:r>
                      <a:r>
                        <a:rPr lang="en-US" b="0" dirty="0" smtClean="0"/>
                        <a:t> or late ventricular </a:t>
                      </a:r>
                      <a:r>
                        <a:rPr lang="en-US" b="0" dirty="0" err="1" smtClean="0"/>
                        <a:t>repolarisation</a:t>
                      </a:r>
                      <a:endParaRPr lang="en-IN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74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Interpretation of the Normal ECG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 rate and regularity</a:t>
            </a:r>
          </a:p>
          <a:p>
            <a:r>
              <a:rPr lang="en-IN" dirty="0" smtClean="0"/>
              <a:t>2. P wave morphology</a:t>
            </a:r>
          </a:p>
          <a:p>
            <a:r>
              <a:rPr lang="en-IN" dirty="0" smtClean="0"/>
              <a:t>3. PR interval</a:t>
            </a:r>
          </a:p>
          <a:p>
            <a:r>
              <a:rPr lang="en-IN" dirty="0" smtClean="0"/>
              <a:t>4. QRS complex morphology</a:t>
            </a:r>
          </a:p>
          <a:p>
            <a:r>
              <a:rPr lang="en-IN" dirty="0" smtClean="0"/>
              <a:t>5. ST- segment morphology</a:t>
            </a:r>
          </a:p>
          <a:p>
            <a:r>
              <a:rPr lang="en-IN" dirty="0" smtClean="0"/>
              <a:t>6. T wave morphology</a:t>
            </a:r>
          </a:p>
          <a:p>
            <a:r>
              <a:rPr lang="en-IN" dirty="0" smtClean="0"/>
              <a:t>7. U wave morphology</a:t>
            </a:r>
          </a:p>
          <a:p>
            <a:r>
              <a:rPr lang="en-IN" dirty="0" smtClean="0"/>
              <a:t>8. </a:t>
            </a:r>
            <a:r>
              <a:rPr lang="en-IN" dirty="0" err="1" smtClean="0"/>
              <a:t>QTc</a:t>
            </a:r>
            <a:r>
              <a:rPr lang="en-IN" dirty="0" smtClean="0"/>
              <a:t> interval</a:t>
            </a:r>
          </a:p>
          <a:p>
            <a:r>
              <a:rPr lang="en-IN" dirty="0" smtClean="0"/>
              <a:t>9. Rhythm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703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79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Rate and regularity</a:t>
            </a:r>
            <a:endParaRPr lang="en-IN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68"/>
          <a:stretch>
            <a:fillRect/>
          </a:stretch>
        </p:blipFill>
        <p:spPr bwMode="auto">
          <a:xfrm>
            <a:off x="954964" y="3067050"/>
            <a:ext cx="6624471" cy="18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6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i="1" dirty="0"/>
              <a:t>Rule of 300</a:t>
            </a:r>
          </a:p>
          <a:p>
            <a:r>
              <a:rPr lang="en-US" dirty="0"/>
              <a:t>Identify the QRS complex </a:t>
            </a:r>
          </a:p>
          <a:p>
            <a:r>
              <a:rPr lang="en-US" dirty="0"/>
              <a:t>Count the number of large boxes between one QRS wave and the next one</a:t>
            </a:r>
          </a:p>
          <a:p>
            <a:r>
              <a:rPr lang="en-US" dirty="0"/>
              <a:t>Divide 300 by this number</a:t>
            </a:r>
          </a:p>
          <a:p>
            <a:r>
              <a:rPr lang="en-US" dirty="0"/>
              <a:t>The resultant number is the heart rate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0596679"/>
              </p:ext>
            </p:extLst>
          </p:nvPr>
        </p:nvGraphicFramePr>
        <p:xfrm>
          <a:off x="1295400" y="4191000"/>
          <a:ext cx="6096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No. of large squares between QRS complexes</a:t>
                      </a:r>
                      <a:endParaRPr lang="en-US" b="1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Heart rate (</a:t>
                      </a:r>
                      <a:r>
                        <a:rPr lang="en-US" dirty="0" err="1" smtClean="0"/>
                        <a:t>bpm</a:t>
                      </a:r>
                      <a:r>
                        <a:rPr lang="en-US" dirty="0" smtClean="0"/>
                        <a:t>)</a:t>
                      </a:r>
                      <a:endParaRPr lang="en-US" b="1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150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54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Sinusbradycar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533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403860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Number of large boxes between one QRS wave and the next one is 6</a:t>
            </a:r>
          </a:p>
          <a:p>
            <a:r>
              <a:rPr lang="en-US" dirty="0"/>
              <a:t>300/6=50 beats per minute</a:t>
            </a:r>
          </a:p>
        </p:txBody>
      </p:sp>
    </p:spTree>
    <p:extLst>
      <p:ext uri="{BB962C8B-B14F-4D97-AF65-F5344CB8AC3E}">
        <p14:creationId xmlns:p14="http://schemas.microsoft.com/office/powerpoint/2010/main" xmlns="" val="20088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10 second rule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This is particularly useful when the rhythm is irregular </a:t>
            </a:r>
          </a:p>
          <a:p>
            <a:r>
              <a:rPr lang="en-US" sz="2400" dirty="0"/>
              <a:t>Obtain a 6-second strip</a:t>
            </a:r>
          </a:p>
          <a:p>
            <a:r>
              <a:rPr lang="en-US" sz="2400" dirty="0"/>
              <a:t>Count the number of P waves in the strip</a:t>
            </a:r>
          </a:p>
          <a:p>
            <a:r>
              <a:rPr lang="en-US" sz="2400" dirty="0"/>
              <a:t>Multiply the number by 10 to get the number of atrial beats per minute</a:t>
            </a:r>
          </a:p>
          <a:p>
            <a:r>
              <a:rPr lang="en-US" sz="2400" dirty="0"/>
              <a:t>Repeat the same for ventricular rate by counting the number of R waves and multiplying by 10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700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10 second rule 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219200"/>
          </a:xfrm>
        </p:spPr>
        <p:txBody>
          <a:bodyPr/>
          <a:lstStyle/>
          <a:p>
            <a:r>
              <a:rPr lang="en-US" dirty="0"/>
              <a:t>Number of R waves in the 6-second strip: 7</a:t>
            </a:r>
          </a:p>
          <a:p>
            <a:r>
              <a:rPr lang="en-US" dirty="0"/>
              <a:t>Ventricular heart rate—7</a:t>
            </a:r>
            <a:r>
              <a:rPr lang="en-US" dirty="0">
                <a:sym typeface="Symbol"/>
              </a:rPr>
              <a:t></a:t>
            </a:r>
            <a:r>
              <a:rPr lang="en-US" dirty="0"/>
              <a:t>10=70 beats per minute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77072"/>
            <a:ext cx="71628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40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Rhythm</a:t>
            </a:r>
            <a:endParaRPr lang="en-IN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086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90800"/>
            <a:ext cx="2114550" cy="151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487920"/>
            <a:ext cx="21240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607416" y="2782669"/>
            <a:ext cx="1315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Paper-and-pencil method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3855" y="4818947"/>
            <a:ext cx="1688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Caliper method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524000"/>
            <a:ext cx="41566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Atrial rhythms are evaluated by measuring intervals between consecutive P waves</a:t>
            </a:r>
          </a:p>
          <a:p>
            <a:r>
              <a:rPr lang="en-US" dirty="0"/>
              <a:t>Ventricular rhythms are evaluated by  measuring  intervals  between consecutive R waves</a:t>
            </a:r>
          </a:p>
          <a:p>
            <a:r>
              <a:rPr lang="en-US" dirty="0"/>
              <a:t>In the absence of R waves, use the Q wave</a:t>
            </a:r>
          </a:p>
          <a:p>
            <a:r>
              <a:rPr lang="en-US" dirty="0"/>
              <a:t>Paper-and-pencil method or the caliper method can be used for measuring the rhythms.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8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 wave morphology</a:t>
            </a:r>
            <a:endParaRPr lang="en-IN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352800"/>
            <a:ext cx="2209800" cy="1647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13716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Represents atrial depolarization (conduction of electrical impulse through the atria)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399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Location: Precedes the QRS complex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1" y="2892174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Amplitude: </a:t>
            </a:r>
            <a:r>
              <a:rPr lang="en-US" dirty="0" smtClean="0">
                <a:solidFill>
                  <a:prstClr val="black"/>
                </a:solidFill>
              </a:rPr>
              <a:t>no more than 0.2 mV in frontal plane and no more than 0.1 mv in transverse plane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93057"/>
            <a:ext cx="2907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Duration: &lt;</a:t>
            </a:r>
            <a:r>
              <a:rPr lang="en-US" dirty="0" smtClean="0">
                <a:solidFill>
                  <a:prstClr val="black"/>
                </a:solidFill>
              </a:rPr>
              <a:t>0.12 </a:t>
            </a:r>
            <a:r>
              <a:rPr lang="en-US" dirty="0">
                <a:solidFill>
                  <a:prstClr val="black"/>
                </a:solidFill>
              </a:rPr>
              <a:t>seconds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1" y="441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Configuration: Usually rounded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and upright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862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Deflection</a:t>
            </a:r>
            <a:r>
              <a:rPr lang="en-US" dirty="0" smtClean="0">
                <a:solidFill>
                  <a:prstClr val="black"/>
                </a:solidFill>
              </a:rPr>
              <a:t>: entirely positive or negative in all leads except V1 and V2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2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 interval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029200"/>
            <a:ext cx="28670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37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PR interval represents  atrial impulse from the atria through AV </a:t>
            </a:r>
            <a:r>
              <a:rPr lang="en-US" dirty="0" smtClean="0"/>
              <a:t>node which is controlled by the balance between sympathetic and parasympathetic divisions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6053" y="2593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Location: From the beginning of the P wave to the beginning of  the QRS complex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053" y="3429000"/>
            <a:ext cx="4777911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Duration: </a:t>
            </a:r>
            <a:r>
              <a:rPr lang="en-US" dirty="0" smtClean="0">
                <a:solidFill>
                  <a:prstClr val="black"/>
                </a:solidFill>
              </a:rPr>
              <a:t>in childhood 0.10 to 0.12 second</a:t>
            </a:r>
          </a:p>
          <a:p>
            <a:pPr marL="95250" lvl="0">
              <a:spcBef>
                <a:spcPct val="20000"/>
              </a:spcBef>
              <a:buClr>
                <a:srgbClr val="0070C0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                  in adolescence 0.12 to 0.16 second</a:t>
            </a:r>
          </a:p>
          <a:p>
            <a:pPr marL="95250" lvl="0">
              <a:spcBef>
                <a:spcPct val="20000"/>
              </a:spcBef>
              <a:buClr>
                <a:srgbClr val="0070C0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                  in adulthood 0.12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</a:t>
            </a:r>
            <a:r>
              <a:rPr lang="en-US" dirty="0" smtClean="0">
                <a:solidFill>
                  <a:prstClr val="black"/>
                </a:solidFill>
              </a:rPr>
              <a:t>0.20 </a:t>
            </a:r>
            <a:r>
              <a:rPr lang="en-US" dirty="0">
                <a:solidFill>
                  <a:prstClr val="black"/>
                </a:solidFill>
              </a:rPr>
              <a:t>seconds </a:t>
            </a:r>
          </a:p>
        </p:txBody>
      </p:sp>
    </p:spTree>
    <p:extLst>
      <p:ext uri="{BB962C8B-B14F-4D97-AF65-F5344CB8AC3E}">
        <p14:creationId xmlns:p14="http://schemas.microsoft.com/office/powerpoint/2010/main" xmlns="" val="357679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Morphology of the QRS complex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General contour : QRS complex higher frequency signals causing its contour to be peaked rather than rounded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57600" y="2514600"/>
            <a:ext cx="819150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49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Nomenclature </a:t>
            </a:r>
            <a:endParaRPr lang="en-IN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0292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5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Willem Einthoven</a:t>
            </a:r>
            <a:endParaRPr lang="en-IN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4953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77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Genesis of QRS complex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00600"/>
          </a:xfrm>
        </p:spPr>
        <p:txBody>
          <a:bodyPr/>
          <a:lstStyle/>
          <a:p>
            <a:r>
              <a:rPr lang="en-IN" dirty="0" smtClean="0"/>
              <a:t>Activation of ventricles may be depicted as a small initial vector from left to right through the </a:t>
            </a:r>
            <a:r>
              <a:rPr lang="en-IN" dirty="0" err="1" smtClean="0"/>
              <a:t>interventricular</a:t>
            </a:r>
            <a:r>
              <a:rPr lang="en-IN" dirty="0" smtClean="0"/>
              <a:t> septum followed by a larger vector from right to left through the free wall of the left ventricle</a:t>
            </a:r>
            <a:endParaRPr lang="en-IN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4290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48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 smtClean="0"/>
              <a:t>The effect on a left and right oriented lead</a:t>
            </a:r>
            <a:endParaRPr lang="en-IN" sz="2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8100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114800" cy="388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56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000" dirty="0" smtClean="0"/>
              <a:t>Q waves- normal duration limits</a:t>
            </a:r>
            <a:endParaRPr lang="en-IN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5260845"/>
              </p:ext>
            </p:extLst>
          </p:nvPr>
        </p:nvGraphicFramePr>
        <p:xfrm>
          <a:off x="457200" y="1600200"/>
          <a:ext cx="7620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438400"/>
                <a:gridCol w="14478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LIMB LEADS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PRECORDIAL LEADS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LEAD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UPPER LIMIT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LEAD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UPPER LIMIT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&lt;0.O3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ANY Q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&lt;0.03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ANY Q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III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ANY Q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aVR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V4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&lt;0.02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aVL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&lt;0.03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&lt;0.03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aVF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&lt;0.03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&lt;0.03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21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absence of small Q waves in leads V5 and V6 should be considered abnormal</a:t>
            </a:r>
          </a:p>
          <a:p>
            <a:r>
              <a:rPr lang="en-IN" dirty="0" smtClean="0"/>
              <a:t>Q wave of any size is normal in leads III and </a:t>
            </a:r>
            <a:r>
              <a:rPr lang="en-IN" dirty="0" err="1" smtClean="0"/>
              <a:t>aVR</a:t>
            </a:r>
            <a:r>
              <a:rPr lang="en-IN" dirty="0" smtClean="0"/>
              <a:t> because of their right ward orientations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677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 waves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 wave normally increases in amplitude and duration from lead V1 to lead V4 or V5</a:t>
            </a:r>
          </a:p>
          <a:p>
            <a:r>
              <a:rPr lang="en-IN" dirty="0" smtClean="0"/>
              <a:t>Loss of normal R wave progression from lead V1 to lead V4 indicates loss of left ventricular myocardium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3528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8862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25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 waves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large in V1, larger in V2 and progressively smaller from V3 through V6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064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QRS interval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Normally ranges from 0.07 to 0.11 second</a:t>
            </a:r>
          </a:p>
          <a:p>
            <a:r>
              <a:rPr lang="en-IN" dirty="0" smtClean="0"/>
              <a:t>Slightly longer in males than in females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2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electrical 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major electrical forces occurs in the apical region of the LV and the adjacent free wall and are directed dominantly downwards and to the left</a:t>
            </a:r>
          </a:p>
          <a:p>
            <a:r>
              <a:rPr lang="en-IN" dirty="0" smtClean="0"/>
              <a:t>The mean or dominant direction of all these vectors is known as the mean vector and expressed </a:t>
            </a:r>
            <a:r>
              <a:rPr lang="en-IN" dirty="0" err="1" smtClean="0"/>
              <a:t>electrocardiologically</a:t>
            </a:r>
            <a:r>
              <a:rPr lang="en-IN" dirty="0" smtClean="0"/>
              <a:t> as the mean QRS axis.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00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6934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47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62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Cardiac impulse formation and conduction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200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19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000" dirty="0" smtClean="0"/>
              <a:t>Standard lead </a:t>
            </a:r>
            <a:r>
              <a:rPr lang="en-IN" sz="3000" dirty="0" err="1" smtClean="0"/>
              <a:t>triaxial</a:t>
            </a:r>
            <a:r>
              <a:rPr lang="en-IN" sz="3000" dirty="0" smtClean="0"/>
              <a:t> reference system</a:t>
            </a:r>
            <a:endParaRPr lang="en-IN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Lead axes of the three standard leads form an equilateral triangle</a:t>
            </a:r>
          </a:p>
          <a:p>
            <a:r>
              <a:rPr lang="en-IN" dirty="0" smtClean="0"/>
              <a:t>Each angle of the triangle 60 degrees</a:t>
            </a:r>
          </a:p>
          <a:p>
            <a:r>
              <a:rPr lang="en-IN" dirty="0" smtClean="0"/>
              <a:t>The lead axes of Einthoven’s triangle may be transposed so that they bisect each other while maintaining their orientation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851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000" dirty="0" smtClean="0"/>
              <a:t>The unipolar lead </a:t>
            </a:r>
            <a:r>
              <a:rPr lang="en-IN" sz="3000" dirty="0" err="1" smtClean="0"/>
              <a:t>triaxial</a:t>
            </a:r>
            <a:r>
              <a:rPr lang="en-IN" sz="3000" dirty="0" smtClean="0"/>
              <a:t> reference system</a:t>
            </a:r>
            <a:endParaRPr lang="en-IN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so constructed that their lead axes geometrically bisect the angles of the equilateral triangle formed by the standard leads</a:t>
            </a:r>
          </a:p>
          <a:p>
            <a:r>
              <a:rPr lang="en-IN" dirty="0" smtClean="0"/>
              <a:t>These leads may be transposed so that they bisect each other while maintaining their orientation</a:t>
            </a:r>
          </a:p>
          <a:p>
            <a:r>
              <a:rPr lang="en-IN" dirty="0" smtClean="0"/>
              <a:t>They also form </a:t>
            </a:r>
            <a:r>
              <a:rPr lang="en-IN" dirty="0" err="1" smtClean="0"/>
              <a:t>triaxial</a:t>
            </a:r>
            <a:r>
              <a:rPr lang="en-IN" dirty="0" smtClean="0"/>
              <a:t> reference system – each lead separated by 60 degrees</a:t>
            </a:r>
          </a:p>
          <a:p>
            <a:r>
              <a:rPr lang="en-IN" dirty="0" smtClean="0"/>
              <a:t>When these two </a:t>
            </a:r>
            <a:r>
              <a:rPr lang="en-IN" dirty="0" err="1" smtClean="0"/>
              <a:t>triaxial</a:t>
            </a:r>
            <a:r>
              <a:rPr lang="en-IN" dirty="0" smtClean="0"/>
              <a:t> reference systems are combined and superimposed upon each other, they form a </a:t>
            </a:r>
            <a:r>
              <a:rPr lang="en-IN" dirty="0" err="1" smtClean="0"/>
              <a:t>hexaxial</a:t>
            </a:r>
            <a:r>
              <a:rPr lang="en-IN" dirty="0" smtClean="0"/>
              <a:t> reference system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303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600200"/>
            <a:ext cx="35653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13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000" dirty="0" smtClean="0"/>
              <a:t>Naming the degrees of </a:t>
            </a:r>
            <a:r>
              <a:rPr lang="en-IN" sz="3000" dirty="0" err="1" smtClean="0"/>
              <a:t>hexaxial</a:t>
            </a:r>
            <a:r>
              <a:rPr lang="en-IN" sz="3000" dirty="0" smtClean="0"/>
              <a:t> reference system</a:t>
            </a:r>
            <a:endParaRPr lang="en-IN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By convention the upper hemisphere are labelled negative whereas in lower half are labelled positive degrees</a:t>
            </a:r>
          </a:p>
          <a:p>
            <a:r>
              <a:rPr lang="en-IN" dirty="0" smtClean="0"/>
              <a:t>The one exception is lead AVR positive pole located at -150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019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Graphing the electrical 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If two lead axes are at right angles to each other then one records a maximal deflection as a result of the parallel vector, the other must record a nil or </a:t>
            </a:r>
            <a:r>
              <a:rPr lang="en-IN" dirty="0" err="1" smtClean="0"/>
              <a:t>equiphasic</a:t>
            </a:r>
            <a:r>
              <a:rPr lang="en-IN" dirty="0" smtClean="0"/>
              <a:t> deflection since the vector must be at right angles to this lead</a:t>
            </a:r>
            <a:endParaRPr lang="en-IN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3657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25906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000" dirty="0" smtClean="0"/>
              <a:t>Derivation of the frontal plane axes</a:t>
            </a:r>
            <a:endParaRPr lang="en-IN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1. examine the six frontal plane leads</a:t>
            </a:r>
          </a:p>
          <a:p>
            <a:r>
              <a:rPr lang="en-IN" sz="2000" dirty="0" smtClean="0"/>
              <a:t>2. determine the most </a:t>
            </a:r>
            <a:r>
              <a:rPr lang="en-IN" sz="2000" dirty="0" err="1" smtClean="0"/>
              <a:t>equiphasic</a:t>
            </a:r>
            <a:r>
              <a:rPr lang="en-IN" sz="2000" dirty="0" smtClean="0"/>
              <a:t> QRS deflection</a:t>
            </a:r>
          </a:p>
          <a:p>
            <a:r>
              <a:rPr lang="en-IN" sz="2000" dirty="0" smtClean="0"/>
              <a:t>3. identify the lead perpendicular to the transitional lead</a:t>
            </a:r>
          </a:p>
          <a:p>
            <a:r>
              <a:rPr lang="en-IN" sz="2000" dirty="0" smtClean="0"/>
              <a:t>4. consider the predominant direction of the QRS complex in the lead identified in step 3</a:t>
            </a:r>
            <a:endParaRPr lang="en-IN" sz="20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038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497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54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Left axis deviation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sz="2400" dirty="0"/>
              <a:t>Normal variation</a:t>
            </a:r>
            <a:endParaRPr lang="en-US" sz="2400" dirty="0"/>
          </a:p>
          <a:p>
            <a:pPr lvl="0"/>
            <a:r>
              <a:rPr lang="en-IN" sz="2400" dirty="0"/>
              <a:t>Inferior wall myocardial infarction (Ml)</a:t>
            </a:r>
            <a:endParaRPr lang="en-US" sz="2400" dirty="0"/>
          </a:p>
          <a:p>
            <a:pPr lvl="0"/>
            <a:r>
              <a:rPr lang="en-IN" sz="2400" dirty="0"/>
              <a:t>Left anterior </a:t>
            </a:r>
            <a:r>
              <a:rPr lang="en-IN" sz="2400" dirty="0" err="1"/>
              <a:t>hemiblock</a:t>
            </a:r>
            <a:endParaRPr lang="en-IN" sz="2400" dirty="0"/>
          </a:p>
          <a:p>
            <a:pPr lvl="0"/>
            <a:r>
              <a:rPr lang="en-IN" sz="2400" dirty="0"/>
              <a:t>Wolff-Parkinson-White syndrome</a:t>
            </a:r>
            <a:endParaRPr lang="en-US" sz="2400" dirty="0"/>
          </a:p>
          <a:p>
            <a:pPr lvl="0"/>
            <a:r>
              <a:rPr lang="en-IN" sz="2400" dirty="0"/>
              <a:t>Mechanical shifts (ascites, pregnancy, </a:t>
            </a:r>
            <a:r>
              <a:rPr lang="en-IN" sz="2400" dirty="0" err="1"/>
              <a:t>tumors</a:t>
            </a:r>
            <a:r>
              <a:rPr lang="en-IN" sz="2400" dirty="0"/>
              <a:t>)</a:t>
            </a:r>
            <a:endParaRPr lang="en-US" sz="2400" dirty="0"/>
          </a:p>
          <a:p>
            <a:pPr lvl="0"/>
            <a:r>
              <a:rPr lang="en-IN" sz="2400" dirty="0"/>
              <a:t>Left bundle branch block</a:t>
            </a:r>
            <a:endParaRPr lang="en-US" sz="2400" dirty="0"/>
          </a:p>
          <a:p>
            <a:pPr lvl="0"/>
            <a:r>
              <a:rPr lang="en-IN" sz="2400" dirty="0"/>
              <a:t>Left ventricular hypertrophy</a:t>
            </a:r>
            <a:endParaRPr lang="en-US" sz="2400" dirty="0"/>
          </a:p>
          <a:p>
            <a:pPr lvl="0"/>
            <a:r>
              <a:rPr lang="en-IN" sz="2400" dirty="0"/>
              <a:t>Aging</a:t>
            </a:r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520944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Right axis deviation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Normal variation</a:t>
            </a:r>
            <a:endParaRPr lang="en-US" sz="2400" dirty="0"/>
          </a:p>
          <a:p>
            <a:r>
              <a:rPr lang="en-IN" sz="2400" dirty="0"/>
              <a:t>Lateral wall Ml</a:t>
            </a:r>
            <a:endParaRPr lang="en-US" sz="2400" dirty="0"/>
          </a:p>
          <a:p>
            <a:r>
              <a:rPr lang="en-IN" sz="2400" dirty="0"/>
              <a:t>Left posterior </a:t>
            </a:r>
            <a:r>
              <a:rPr lang="en-IN" sz="2400" dirty="0" err="1"/>
              <a:t>hemiblock</a:t>
            </a:r>
            <a:endParaRPr lang="en-IN" sz="2400" dirty="0"/>
          </a:p>
          <a:p>
            <a:r>
              <a:rPr lang="en-IN" sz="2400" dirty="0"/>
              <a:t>Right bundle branch block</a:t>
            </a:r>
            <a:endParaRPr lang="en-US" sz="2400" dirty="0"/>
          </a:p>
          <a:p>
            <a:r>
              <a:rPr lang="en-IN" sz="2400" dirty="0"/>
              <a:t>Emphysema</a:t>
            </a:r>
            <a:endParaRPr lang="en-US" sz="2400" dirty="0"/>
          </a:p>
          <a:p>
            <a:r>
              <a:rPr lang="en-IN" sz="2400" dirty="0"/>
              <a:t>Right ventricular hypertrophy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030264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Morphology of ST segment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 segment represents the period during which the ventricular myocardium proceeds through the preliminary two phases of repolarisation:  phases 1 and 2, following its depolarization in phase 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731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Cardiac cycle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08656696"/>
              </p:ext>
            </p:extLst>
          </p:nvPr>
        </p:nvGraphicFramePr>
        <p:xfrm>
          <a:off x="457200" y="1536700"/>
          <a:ext cx="3657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SYSTOLE</a:t>
                      </a:r>
                      <a:endParaRPr lang="en-IN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DIASTOLE</a:t>
                      </a:r>
                      <a:endParaRPr lang="en-IN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ELECTRICAL</a:t>
                      </a:r>
                      <a:endParaRPr lang="en-IN" b="1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ACTIVATION</a:t>
                      </a:r>
                      <a:endParaRPr lang="en-IN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RECOVERY</a:t>
                      </a:r>
                      <a:endParaRPr lang="en-IN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EXCITATION</a:t>
                      </a:r>
                      <a:endParaRPr lang="en-IN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RECOVERY</a:t>
                      </a:r>
                      <a:endParaRPr lang="en-IN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DEPOLARIZATION</a:t>
                      </a:r>
                      <a:endParaRPr lang="en-IN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REPOLARIZATION</a:t>
                      </a:r>
                      <a:endParaRPr lang="en-IN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MECHANICAL</a:t>
                      </a:r>
                      <a:endParaRPr lang="en-IN" b="1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SHORTENING</a:t>
                      </a:r>
                      <a:endParaRPr lang="en-IN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LENGTHENING</a:t>
                      </a:r>
                      <a:endParaRPr lang="en-IN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CONTRACTION</a:t>
                      </a:r>
                      <a:endParaRPr lang="en-IN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RELAXATION</a:t>
                      </a:r>
                      <a:endParaRPr lang="en-IN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 EMPTYING</a:t>
                      </a:r>
                      <a:endParaRPr lang="en-IN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FILLING</a:t>
                      </a:r>
                      <a:endParaRPr lang="en-IN" dirty="0"/>
                    </a:p>
                  </a:txBody>
                  <a:tcPr marL="82814" marR="82814"/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505199" cy="307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49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324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15395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 wave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724400"/>
            <a:ext cx="2962275" cy="1609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524000"/>
            <a:ext cx="54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 wave represents ventricular recovery or repolarization</a:t>
            </a:r>
          </a:p>
          <a:p>
            <a:r>
              <a:rPr lang="en-US" sz="2000" dirty="0"/>
              <a:t>Location: Follows the S wave </a:t>
            </a:r>
          </a:p>
          <a:p>
            <a:r>
              <a:rPr lang="en-US" sz="2000" dirty="0"/>
              <a:t>Amplitude: </a:t>
            </a:r>
            <a:r>
              <a:rPr lang="en-US" sz="2000" dirty="0" smtClean="0"/>
              <a:t>do not exceed 0.5 mV in any limb lead or 1.5 mV in any precordial lead</a:t>
            </a:r>
          </a:p>
          <a:p>
            <a:r>
              <a:rPr lang="en-US" sz="2000" dirty="0" smtClean="0"/>
              <a:t>Configuration</a:t>
            </a:r>
            <a:r>
              <a:rPr lang="en-US" sz="2000" dirty="0"/>
              <a:t>: Round and smooth </a:t>
            </a:r>
          </a:p>
          <a:p>
            <a:r>
              <a:rPr lang="en-US" sz="2000" dirty="0"/>
              <a:t>Deflection: Upright in leads I, II and V</a:t>
            </a:r>
            <a:r>
              <a:rPr lang="en-US" sz="2000" baseline="-25000" dirty="0"/>
              <a:t>3</a:t>
            </a:r>
            <a:r>
              <a:rPr lang="en-US" sz="2000" dirty="0"/>
              <a:t>to V</a:t>
            </a:r>
            <a:r>
              <a:rPr lang="en-US" sz="2000" baseline="-25000" dirty="0"/>
              <a:t>6</a:t>
            </a:r>
            <a:r>
              <a:rPr lang="en-US" sz="2000" dirty="0"/>
              <a:t>; inverted in lead </a:t>
            </a:r>
            <a:r>
              <a:rPr lang="en-US" sz="2000" dirty="0" err="1"/>
              <a:t>aV</a:t>
            </a:r>
            <a:r>
              <a:rPr lang="en-US" sz="2000" baseline="-25000" dirty="0" err="1"/>
              <a:t>R</a:t>
            </a:r>
            <a:r>
              <a:rPr lang="en-US" sz="2000" dirty="0"/>
              <a:t>; variable in other leads</a:t>
            </a:r>
          </a:p>
        </p:txBody>
      </p:sp>
    </p:spTree>
    <p:extLst>
      <p:ext uri="{BB962C8B-B14F-4D97-AF65-F5344CB8AC3E}">
        <p14:creationId xmlns:p14="http://schemas.microsoft.com/office/powerpoint/2010/main" xmlns="" val="32074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 wave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U wave may not appear in all rhythm strips.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209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If present,  it represents the recovery period of the Purkinje or ventricular conduction fibers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1331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Configuration: Typically upright and rounded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9715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Prominent U wave indicates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err="1">
                <a:solidFill>
                  <a:prstClr val="black"/>
                </a:solidFill>
              </a:rPr>
              <a:t>hypercalcemia</a:t>
            </a:r>
            <a:r>
              <a:rPr lang="en-US" dirty="0">
                <a:solidFill>
                  <a:prstClr val="black"/>
                </a:solidFill>
              </a:rPr>
              <a:t>, hypokalemia or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digoxin toxicity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810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607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QT interval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724400"/>
            <a:ext cx="2905125" cy="1476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371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QT interval determines ventricular depolarization and repolarization</a:t>
            </a:r>
          </a:p>
          <a:p>
            <a:r>
              <a:rPr lang="en-US" dirty="0"/>
              <a:t>Location: Extends from the beginning of the QRS complex to the  end of the T wave</a:t>
            </a:r>
          </a:p>
          <a:p>
            <a:r>
              <a:rPr lang="en-US" dirty="0"/>
              <a:t>Duration: 0.36</a:t>
            </a:r>
            <a:r>
              <a:rPr lang="en-US" dirty="0">
                <a:sym typeface="Symbol"/>
              </a:rPr>
              <a:t></a:t>
            </a:r>
            <a:r>
              <a:rPr lang="en-US" dirty="0"/>
              <a:t>0.44 seconds; varies according to age, sex, and heart 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200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When the rhythm is regular, duration of QT interval should not be greater than half the distance between consecutive R waves.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419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4765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Length varies according to the heart rate. Faster the heart rate, shorter                                            is the QT interval.</a:t>
            </a:r>
          </a:p>
        </p:txBody>
      </p:sp>
    </p:spTree>
    <p:extLst>
      <p:ext uri="{BB962C8B-B14F-4D97-AF65-F5344CB8AC3E}">
        <p14:creationId xmlns:p14="http://schemas.microsoft.com/office/powerpoint/2010/main" xmlns="" val="25399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QTc</a:t>
            </a:r>
            <a:r>
              <a:rPr lang="en-IN" dirty="0" smtClean="0"/>
              <a:t> interval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QT interval varies inversely with the cardiac rate</a:t>
            </a:r>
          </a:p>
          <a:p>
            <a:r>
              <a:rPr lang="en-IN" dirty="0" smtClean="0"/>
              <a:t>To ensure recovery from one cardiac cycle before the next cycle begins the duration of recovery must decrease as the rate of activation increases</a:t>
            </a:r>
          </a:p>
          <a:p>
            <a:r>
              <a:rPr lang="en-IN" dirty="0" err="1" smtClean="0"/>
              <a:t>Bazett</a:t>
            </a:r>
            <a:r>
              <a:rPr lang="en-IN" dirty="0" smtClean="0"/>
              <a:t> formula: </a:t>
            </a:r>
            <a:r>
              <a:rPr lang="en-IN" dirty="0" err="1" smtClean="0"/>
              <a:t>QTc</a:t>
            </a:r>
            <a:r>
              <a:rPr lang="en-IN" dirty="0" smtClean="0"/>
              <a:t> = QT/ </a:t>
            </a:r>
            <a:r>
              <a:rPr lang="en-IN" dirty="0" err="1" smtClean="0"/>
              <a:t>sq</a:t>
            </a:r>
            <a:r>
              <a:rPr lang="en-IN" dirty="0" smtClean="0"/>
              <a:t> root of RR</a:t>
            </a:r>
          </a:p>
          <a:p>
            <a:r>
              <a:rPr lang="en-IN" dirty="0" smtClean="0"/>
              <a:t>Upper limit of </a:t>
            </a:r>
            <a:r>
              <a:rPr lang="en-IN" dirty="0" err="1" smtClean="0"/>
              <a:t>Qtc</a:t>
            </a:r>
            <a:r>
              <a:rPr lang="en-IN" dirty="0" smtClean="0"/>
              <a:t> interval is approximately 460ms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885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Abnormality in duration of QT interval indicates myocardial problems</a:t>
            </a:r>
          </a:p>
          <a:p>
            <a:r>
              <a:rPr lang="en-US" dirty="0"/>
              <a:t>Prolonged QT: Increases the risk of a life-threatening arrhythmia known as </a:t>
            </a:r>
            <a:r>
              <a:rPr lang="en-US" i="1" dirty="0" err="1"/>
              <a:t>torsades</a:t>
            </a:r>
            <a:r>
              <a:rPr lang="en-US" i="1" dirty="0"/>
              <a:t> de pointes</a:t>
            </a:r>
          </a:p>
          <a:p>
            <a:r>
              <a:rPr lang="en-US" dirty="0"/>
              <a:t>Certain medications also increase the QT interval such as </a:t>
            </a:r>
            <a:r>
              <a:rPr lang="en-US" dirty="0" err="1"/>
              <a:t>amiodarone</a:t>
            </a:r>
            <a:r>
              <a:rPr lang="en-US" dirty="0"/>
              <a:t>, amitriptyline, chlorpromazine</a:t>
            </a:r>
          </a:p>
          <a:p>
            <a:r>
              <a:rPr lang="en-US" dirty="0"/>
              <a:t>Prolonged QT may also indicate congenital conduction system defect present in certain families</a:t>
            </a:r>
          </a:p>
          <a:p>
            <a:r>
              <a:rPr lang="en-US" dirty="0"/>
              <a:t>Short QT interval: Digoxin toxicity or </a:t>
            </a:r>
            <a:r>
              <a:rPr lang="en-US" dirty="0" err="1"/>
              <a:t>hypercalcemia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094661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Normal standardization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Conventionally standardized so that 1 mv will result in 10 mm deflection</a:t>
            </a:r>
            <a:endParaRPr lang="en-IN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67223"/>
            <a:ext cx="3657600" cy="332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75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O</a:t>
            </a:r>
            <a:r>
              <a:rPr lang="en-IN" dirty="0" err="1" smtClean="0"/>
              <a:t>verdamping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When the pressure of the writing stylus is too firm on the platform the excursions will be retarded</a:t>
            </a:r>
          </a:p>
          <a:p>
            <a:r>
              <a:rPr lang="en-IN" dirty="0" smtClean="0"/>
              <a:t>The deflections may be inscribed more slowly so that they become fractionally wider</a:t>
            </a:r>
          </a:p>
          <a:p>
            <a:r>
              <a:rPr lang="en-IN" dirty="0" smtClean="0"/>
              <a:t>The deflections may be diminished in amplitude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556736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Underdamping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When the pressure of the writing stylus is too </a:t>
            </a:r>
            <a:r>
              <a:rPr lang="en-IN" dirty="0" smtClean="0"/>
              <a:t>loose </a:t>
            </a:r>
            <a:r>
              <a:rPr lang="en-IN" dirty="0"/>
              <a:t>on the platform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deflections may be inscribed more </a:t>
            </a:r>
            <a:r>
              <a:rPr lang="en-IN" dirty="0" smtClean="0"/>
              <a:t>rapidly </a:t>
            </a:r>
            <a:r>
              <a:rPr lang="en-IN" dirty="0"/>
              <a:t>so that they become fractionally </a:t>
            </a:r>
            <a:r>
              <a:rPr lang="en-IN" dirty="0" smtClean="0"/>
              <a:t>narrower</a:t>
            </a:r>
            <a:endParaRPr lang="en-IN" dirty="0"/>
          </a:p>
          <a:p>
            <a:r>
              <a:rPr lang="en-IN" dirty="0"/>
              <a:t>The deflections may be </a:t>
            </a:r>
            <a:r>
              <a:rPr lang="en-IN" dirty="0" smtClean="0"/>
              <a:t>increased </a:t>
            </a:r>
            <a:r>
              <a:rPr lang="en-IN" dirty="0"/>
              <a:t>in amplitude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045037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400" dirty="0" smtClean="0"/>
              <a:t>Important points to consider when recording an ECG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Electrodes should be selected for maximum adhesiveness and minimum discomfort, electrical noise and skin electrode impedance</a:t>
            </a:r>
          </a:p>
          <a:p>
            <a:r>
              <a:rPr lang="en-IN" dirty="0" smtClean="0"/>
              <a:t>Effective contact between electrode and skin is essential sites with skin irritation should be avoided</a:t>
            </a:r>
          </a:p>
          <a:p>
            <a:r>
              <a:rPr lang="en-IN" dirty="0" smtClean="0"/>
              <a:t>Poor contact may produce baseline wander when the instability occurs gradually or shifting baseline when the instability occurs abruptly</a:t>
            </a:r>
            <a:endParaRPr lang="en-IN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65532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6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715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54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Ecg</a:t>
            </a:r>
            <a:r>
              <a:rPr lang="en-IN" dirty="0" smtClean="0"/>
              <a:t> paper speed is typically 25mm per second. A faster speed provides clear depiction of wave morphology and slower speed to facilitate rhythm analysis</a:t>
            </a:r>
          </a:p>
          <a:p>
            <a:r>
              <a:rPr lang="en-IN" dirty="0" smtClean="0"/>
              <a:t>Calibration of </a:t>
            </a:r>
            <a:r>
              <a:rPr lang="en-IN" dirty="0" err="1" smtClean="0"/>
              <a:t>ecg</a:t>
            </a:r>
            <a:r>
              <a:rPr lang="en-IN" dirty="0" smtClean="0"/>
              <a:t> signal is typically 1 mV = 10mm. When large QRS waveform amplitudes require that calibration be reduced to 1 mV = 5 mm.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141468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Case 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63-year-old male with history of severe COPD, hypertension, and coronary artery disease presented with worsening </a:t>
            </a:r>
            <a:r>
              <a:rPr lang="en-IN" dirty="0" err="1"/>
              <a:t>dyspnea</a:t>
            </a:r>
            <a:r>
              <a:rPr lang="en-IN" dirty="0"/>
              <a:t> of one-week duration and vomiting and fever for two days. </a:t>
            </a:r>
            <a:endParaRPr lang="en-IN" dirty="0" smtClean="0"/>
          </a:p>
          <a:p>
            <a:r>
              <a:rPr lang="en-IN" dirty="0" smtClean="0"/>
              <a:t>Vitals stable</a:t>
            </a:r>
          </a:p>
          <a:p>
            <a:r>
              <a:rPr lang="en-IN" dirty="0" smtClean="0"/>
              <a:t>Temperature </a:t>
            </a:r>
            <a:r>
              <a:rPr lang="en-IN" dirty="0"/>
              <a:t>of 100.6 f (38.1 </a:t>
            </a:r>
            <a:r>
              <a:rPr lang="en-IN" dirty="0" smtClean="0"/>
              <a:t>c)</a:t>
            </a:r>
          </a:p>
          <a:p>
            <a:r>
              <a:rPr lang="en-IN" dirty="0" smtClean="0"/>
              <a:t>Oxygen </a:t>
            </a:r>
            <a:r>
              <a:rPr lang="en-IN" dirty="0"/>
              <a:t>saturation was 96% on 4L Nasal Cannula (NC). </a:t>
            </a:r>
            <a:endParaRPr lang="en-IN" dirty="0" smtClean="0"/>
          </a:p>
          <a:p>
            <a:r>
              <a:rPr lang="en-IN" dirty="0" smtClean="0"/>
              <a:t>Physical </a:t>
            </a:r>
            <a:r>
              <a:rPr lang="en-IN" dirty="0"/>
              <a:t>examination </a:t>
            </a:r>
            <a:r>
              <a:rPr lang="en-IN" dirty="0" smtClean="0"/>
              <a:t> crackles </a:t>
            </a:r>
            <a:r>
              <a:rPr lang="en-IN" dirty="0"/>
              <a:t>heard over left lower </a:t>
            </a:r>
            <a:r>
              <a:rPr lang="en-IN" dirty="0" err="1"/>
              <a:t>hemithorax</a:t>
            </a:r>
            <a:r>
              <a:rPr lang="en-I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755182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Laboratory studies showed </a:t>
            </a:r>
            <a:r>
              <a:rPr lang="en-IN" dirty="0" smtClean="0"/>
              <a:t>white </a:t>
            </a:r>
            <a:r>
              <a:rPr lang="en-IN" dirty="0"/>
              <a:t>blood cells count of 12.3 K/</a:t>
            </a:r>
            <a:r>
              <a:rPr lang="en-IN" i="1" dirty="0" err="1"/>
              <a:t>μ</a:t>
            </a:r>
            <a:r>
              <a:rPr lang="en-IN" dirty="0" err="1"/>
              <a:t>L</a:t>
            </a:r>
            <a:r>
              <a:rPr lang="en-IN" dirty="0"/>
              <a:t>, </a:t>
            </a:r>
            <a:r>
              <a:rPr lang="en-IN" dirty="0" err="1"/>
              <a:t>hemoglobin</a:t>
            </a:r>
            <a:r>
              <a:rPr lang="en-IN" dirty="0"/>
              <a:t> level of 15.3 g/</a:t>
            </a:r>
            <a:r>
              <a:rPr lang="en-IN" dirty="0" err="1"/>
              <a:t>dL</a:t>
            </a:r>
            <a:r>
              <a:rPr lang="en-IN" dirty="0"/>
              <a:t>, and troponin level of 0.04 </a:t>
            </a:r>
            <a:r>
              <a:rPr lang="en-IN" dirty="0" err="1"/>
              <a:t>ng</a:t>
            </a:r>
            <a:r>
              <a:rPr lang="en-IN" dirty="0"/>
              <a:t>/</a:t>
            </a:r>
            <a:r>
              <a:rPr lang="en-IN" dirty="0" err="1"/>
              <a:t>mL.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Electrolytes </a:t>
            </a:r>
            <a:r>
              <a:rPr lang="en-IN" dirty="0"/>
              <a:t>panel showed no abnormality.</a:t>
            </a:r>
          </a:p>
          <a:p>
            <a:r>
              <a:rPr lang="en-IN" dirty="0"/>
              <a:t>Chest radiograph showed left lower lobe pneumonia with small pleural effusion. </a:t>
            </a:r>
            <a:endParaRPr lang="en-IN" dirty="0" smtClean="0"/>
          </a:p>
          <a:p>
            <a:r>
              <a:rPr lang="en-IN" dirty="0" smtClean="0"/>
              <a:t>Angiogram </a:t>
            </a:r>
            <a:r>
              <a:rPr lang="en-IN" dirty="0"/>
              <a:t>Computed Tomography (CT) of the chest was negative for </a:t>
            </a:r>
            <a:r>
              <a:rPr lang="en-IN" dirty="0" smtClean="0"/>
              <a:t>pulmonary </a:t>
            </a:r>
            <a:r>
              <a:rPr lang="en-IN" dirty="0"/>
              <a:t>embolism.</a:t>
            </a:r>
          </a:p>
        </p:txBody>
      </p:sp>
    </p:spTree>
    <p:extLst>
      <p:ext uri="{BB962C8B-B14F-4D97-AF65-F5344CB8AC3E}">
        <p14:creationId xmlns:p14="http://schemas.microsoft.com/office/powerpoint/2010/main" xmlns="" val="27533649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 Baseline ECG showed sinus tachycardia with old T-wave inversions in </a:t>
            </a:r>
            <a:r>
              <a:rPr lang="en-IN" dirty="0" err="1"/>
              <a:t>inferolateral</a:t>
            </a:r>
            <a:r>
              <a:rPr lang="en-IN" dirty="0"/>
              <a:t> </a:t>
            </a:r>
            <a:r>
              <a:rPr lang="en-IN" dirty="0" smtClean="0"/>
              <a:t>leads</a:t>
            </a:r>
          </a:p>
          <a:p>
            <a:r>
              <a:rPr lang="en-IN" dirty="0" smtClean="0"/>
              <a:t>Few hours later patient developed hypotension and hypoxemic respiratory failure and intubated</a:t>
            </a:r>
          </a:p>
          <a:p>
            <a:r>
              <a:rPr lang="en-IN" dirty="0"/>
              <a:t>Physical examination revealed blood pressure of 95/49 mmHg and heart rate of 78 </a:t>
            </a:r>
            <a:r>
              <a:rPr lang="en-IN" dirty="0" err="1" smtClean="0"/>
              <a:t>bpm</a:t>
            </a:r>
            <a:r>
              <a:rPr lang="en-IN" dirty="0" smtClean="0"/>
              <a:t> </a:t>
            </a:r>
            <a:r>
              <a:rPr lang="en-IN" dirty="0"/>
              <a:t>with decreased breath sounds over the right anterior chest along with </a:t>
            </a:r>
            <a:r>
              <a:rPr lang="en-IN" dirty="0" err="1"/>
              <a:t>hyperresonance</a:t>
            </a:r>
            <a:r>
              <a:rPr lang="en-IN" dirty="0"/>
              <a:t> to percussion. </a:t>
            </a:r>
            <a:endParaRPr lang="en-IN" dirty="0" smtClean="0"/>
          </a:p>
          <a:p>
            <a:r>
              <a:rPr lang="en-IN" dirty="0" smtClean="0"/>
              <a:t>Telemetry </a:t>
            </a:r>
            <a:r>
              <a:rPr lang="en-IN" dirty="0"/>
              <a:t>monitor showed ST-segment elevation. </a:t>
            </a:r>
          </a:p>
        </p:txBody>
      </p:sp>
    </p:spTree>
    <p:extLst>
      <p:ext uri="{BB962C8B-B14F-4D97-AF65-F5344CB8AC3E}">
        <p14:creationId xmlns:p14="http://schemas.microsoft.com/office/powerpoint/2010/main" xmlns="" val="11376104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371600"/>
            <a:ext cx="4710112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01435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791199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28137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Needle decompression followed by chest tube placement rapidly improved the clinical status</a:t>
            </a:r>
          </a:p>
          <a:p>
            <a:endParaRPr lang="en-IN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5715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05481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019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2999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Possible </a:t>
            </a:r>
            <a:r>
              <a:rPr lang="en-IN" dirty="0" smtClean="0"/>
              <a:t>mechanisms-cardiac </a:t>
            </a:r>
            <a:r>
              <a:rPr lang="en-IN" dirty="0"/>
              <a:t>rotation, acute right ventricular dilatation from hypoxia, decrease in preload due to increased </a:t>
            </a:r>
            <a:r>
              <a:rPr lang="en-IN" dirty="0" err="1"/>
              <a:t>intrathoracic</a:t>
            </a:r>
            <a:r>
              <a:rPr lang="en-IN" dirty="0"/>
              <a:t> pressure, and decreased coronary flow </a:t>
            </a:r>
            <a:r>
              <a:rPr lang="en-IN" dirty="0" smtClean="0"/>
              <a:t>reserve.</a:t>
            </a:r>
          </a:p>
          <a:p>
            <a:r>
              <a:rPr lang="en-IN" dirty="0" smtClean="0"/>
              <a:t>Previous </a:t>
            </a:r>
            <a:r>
              <a:rPr lang="en-IN" dirty="0"/>
              <a:t>case reports of ECG changes in tension pneumothorax described ST changes in the inferior and lateral leads. </a:t>
            </a:r>
            <a:endParaRPr lang="en-IN" dirty="0" smtClean="0"/>
          </a:p>
          <a:p>
            <a:r>
              <a:rPr lang="en-IN" dirty="0" smtClean="0"/>
              <a:t>In </a:t>
            </a:r>
            <a:r>
              <a:rPr lang="en-IN" dirty="0"/>
              <a:t>the current case, </a:t>
            </a:r>
            <a:r>
              <a:rPr lang="en-IN" dirty="0" smtClean="0"/>
              <a:t>there was ST </a:t>
            </a:r>
            <a:r>
              <a:rPr lang="en-IN" dirty="0"/>
              <a:t>elevation in leads V1–V3, with reciprocal ST depressions in the inferior leads. </a:t>
            </a:r>
          </a:p>
        </p:txBody>
      </p:sp>
    </p:spTree>
    <p:extLst>
      <p:ext uri="{BB962C8B-B14F-4D97-AF65-F5344CB8AC3E}">
        <p14:creationId xmlns:p14="http://schemas.microsoft.com/office/powerpoint/2010/main" xmlns="" val="42216841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possible underlying mechanisms in </a:t>
            </a:r>
            <a:r>
              <a:rPr lang="en-IN" dirty="0" smtClean="0"/>
              <a:t>this </a:t>
            </a:r>
            <a:r>
              <a:rPr lang="en-IN" dirty="0"/>
              <a:t>patient with tension pneumothorax could include hypotension induced </a:t>
            </a:r>
            <a:r>
              <a:rPr lang="en-IN" dirty="0" err="1"/>
              <a:t>subendocardial</a:t>
            </a:r>
            <a:r>
              <a:rPr lang="en-IN" dirty="0"/>
              <a:t> ischemia, compression of the right ventricle by the air accumulated in the right pleural cavity and increased pulmonary artery pressure with right ventricular strain. </a:t>
            </a:r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/>
              <a:t>case highlights the importance of being aware of tension pneumothorax induced ECG changes as well as the paramount role bedside physical examination plays in emergent management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335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sz="1800" dirty="0" smtClean="0"/>
              <a:t>A. 1</a:t>
            </a:r>
            <a:r>
              <a:rPr lang="en-IN" sz="1800" baseline="30000" dirty="0" smtClean="0"/>
              <a:t>st</a:t>
            </a:r>
            <a:r>
              <a:rPr lang="en-IN" sz="1800" dirty="0" smtClean="0"/>
              <a:t> of four cells is electrically activated. Spread of depolarization toward the positive electrode produces a positive deflection</a:t>
            </a:r>
          </a:p>
          <a:p>
            <a:r>
              <a:rPr lang="en-IN" sz="1800" dirty="0" smtClean="0"/>
              <a:t>B. Cells are in their depolarized state</a:t>
            </a:r>
          </a:p>
          <a:p>
            <a:r>
              <a:rPr lang="en-IN" sz="1800" dirty="0" smtClean="0"/>
              <a:t>C. </a:t>
            </a:r>
            <a:r>
              <a:rPr lang="en-IN" sz="1800" dirty="0"/>
              <a:t>R</a:t>
            </a:r>
            <a:r>
              <a:rPr lang="en-IN" sz="1800" dirty="0" smtClean="0"/>
              <a:t>epolarization begins in the same cell in which depolarization was initiated and this wave spreads into the adjoining cells. This produces the oppositely directed negative waveform on the </a:t>
            </a:r>
            <a:r>
              <a:rPr lang="en-IN" sz="1800" dirty="0" err="1" smtClean="0"/>
              <a:t>ecg</a:t>
            </a:r>
            <a:r>
              <a:rPr lang="en-IN" sz="1800" dirty="0" smtClean="0"/>
              <a:t>.</a:t>
            </a:r>
          </a:p>
          <a:p>
            <a:endParaRPr lang="en-IN" sz="1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789" y="1536700"/>
            <a:ext cx="3457222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21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1023</TotalTime>
  <Words>2515</Words>
  <Application>Microsoft Office PowerPoint</Application>
  <PresentationFormat>On-screen Show (4:3)</PresentationFormat>
  <Paragraphs>312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Adjacency</vt:lpstr>
      <vt:lpstr>ECG Basics</vt:lpstr>
      <vt:lpstr>History</vt:lpstr>
      <vt:lpstr>Slide 3</vt:lpstr>
      <vt:lpstr>Slide 4</vt:lpstr>
      <vt:lpstr>Willem Einthoven</vt:lpstr>
      <vt:lpstr>Cardiac impulse formation and conduction</vt:lpstr>
      <vt:lpstr>Cardiac cycle</vt:lpstr>
      <vt:lpstr>Slide 8</vt:lpstr>
      <vt:lpstr>Slide 9</vt:lpstr>
      <vt:lpstr>Electrocardiogram</vt:lpstr>
      <vt:lpstr>Slide 11</vt:lpstr>
      <vt:lpstr>Electrocardiographic paper</vt:lpstr>
      <vt:lpstr>WHAT DOES AN ECG ACTUALLY MEASURE? </vt:lpstr>
      <vt:lpstr>The electrical field of the heart</vt:lpstr>
      <vt:lpstr>The conventional ECG leads</vt:lpstr>
      <vt:lpstr>Slide 16</vt:lpstr>
      <vt:lpstr>Slide 17</vt:lpstr>
      <vt:lpstr>Unipolar limb leads</vt:lpstr>
      <vt:lpstr>Slide 19</vt:lpstr>
      <vt:lpstr>Slide 20</vt:lpstr>
      <vt:lpstr>Horizontal plane leads</vt:lpstr>
      <vt:lpstr>Slide 22</vt:lpstr>
      <vt:lpstr>Slide 23</vt:lpstr>
      <vt:lpstr>Slide 24</vt:lpstr>
      <vt:lpstr>Standard sites unavailable</vt:lpstr>
      <vt:lpstr>Specific cardiac abnormalities</vt:lpstr>
      <vt:lpstr>Slide 27</vt:lpstr>
      <vt:lpstr>The basic action of electrocardiograph</vt:lpstr>
      <vt:lpstr>Slide 29</vt:lpstr>
      <vt:lpstr>Slide 30</vt:lpstr>
      <vt:lpstr>Slide 31</vt:lpstr>
      <vt:lpstr>Slide 32</vt:lpstr>
      <vt:lpstr>Modes of atrial and ventricular activation</vt:lpstr>
      <vt:lpstr>Slide 34</vt:lpstr>
      <vt:lpstr>Slide 35</vt:lpstr>
      <vt:lpstr>Slide 36</vt:lpstr>
      <vt:lpstr>Waveforms </vt:lpstr>
      <vt:lpstr>Slide 38</vt:lpstr>
      <vt:lpstr>Interpretation of the Normal ECG</vt:lpstr>
      <vt:lpstr>Rate and regularity</vt:lpstr>
      <vt:lpstr>Slide 41</vt:lpstr>
      <vt:lpstr>Slide 42</vt:lpstr>
      <vt:lpstr>10 second rule</vt:lpstr>
      <vt:lpstr>10 second rule example</vt:lpstr>
      <vt:lpstr>Rhythm</vt:lpstr>
      <vt:lpstr>P wave morphology</vt:lpstr>
      <vt:lpstr>PR interval</vt:lpstr>
      <vt:lpstr>Morphology of the QRS complex</vt:lpstr>
      <vt:lpstr>Nomenclature </vt:lpstr>
      <vt:lpstr>Genesis of QRS complex</vt:lpstr>
      <vt:lpstr>The effect on a left and right oriented lead</vt:lpstr>
      <vt:lpstr>Q waves- normal duration limits</vt:lpstr>
      <vt:lpstr>Slide 53</vt:lpstr>
      <vt:lpstr>R waves</vt:lpstr>
      <vt:lpstr>S waves</vt:lpstr>
      <vt:lpstr>QRS interval</vt:lpstr>
      <vt:lpstr>The electrical axis</vt:lpstr>
      <vt:lpstr>Slide 58</vt:lpstr>
      <vt:lpstr>Slide 59</vt:lpstr>
      <vt:lpstr>Standard lead triaxial reference system</vt:lpstr>
      <vt:lpstr>The unipolar lead triaxial reference system</vt:lpstr>
      <vt:lpstr>Slide 62</vt:lpstr>
      <vt:lpstr>Naming the degrees of hexaxial reference system</vt:lpstr>
      <vt:lpstr>Graphing the electrical axis</vt:lpstr>
      <vt:lpstr>Derivation of the frontal plane axes</vt:lpstr>
      <vt:lpstr>Slide 66</vt:lpstr>
      <vt:lpstr>Left axis deviation</vt:lpstr>
      <vt:lpstr>Right axis deviation</vt:lpstr>
      <vt:lpstr>Morphology of ST segment</vt:lpstr>
      <vt:lpstr>Slide 70</vt:lpstr>
      <vt:lpstr>T wave </vt:lpstr>
      <vt:lpstr>U wave</vt:lpstr>
      <vt:lpstr>QT interval</vt:lpstr>
      <vt:lpstr>QTc interval</vt:lpstr>
      <vt:lpstr>Slide 75</vt:lpstr>
      <vt:lpstr>Normal standardization</vt:lpstr>
      <vt:lpstr>Overdamping</vt:lpstr>
      <vt:lpstr>Underdamping </vt:lpstr>
      <vt:lpstr>Important points to consider when recording an ECG</vt:lpstr>
      <vt:lpstr>Slide 80</vt:lpstr>
      <vt:lpstr>Case presentation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Basics</dc:title>
  <dc:creator>Ravindra</dc:creator>
  <cp:lastModifiedBy>CCU</cp:lastModifiedBy>
  <cp:revision>82</cp:revision>
  <dcterms:created xsi:type="dcterms:W3CDTF">2006-08-16T00:00:00Z</dcterms:created>
  <dcterms:modified xsi:type="dcterms:W3CDTF">2020-01-16T07:12:28Z</dcterms:modified>
</cp:coreProperties>
</file>